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/>
    <p:restoredTop sz="96327"/>
  </p:normalViewPr>
  <p:slideViewPr>
    <p:cSldViewPr snapToGrid="0">
      <p:cViewPr>
        <p:scale>
          <a:sx n="78" d="100"/>
          <a:sy n="78" d="100"/>
        </p:scale>
        <p:origin x="2096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hyperlink" Target="https://docs.spacexdata.com/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acexdata.com/" TargetMode="External"/><Relationship Id="rId7" Type="http://schemas.openxmlformats.org/officeDocument/2006/relationships/image" Target="../media/image13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FFD09-3891-437E-886F-31FE62CE60E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5_2" csCatId="accent5" phldr="1"/>
      <dgm:spPr/>
      <dgm:t>
        <a:bodyPr/>
        <a:lstStyle/>
        <a:p>
          <a:endParaRPr lang="en-US"/>
        </a:p>
      </dgm:t>
    </dgm:pt>
    <dgm:pt modelId="{263CBDCB-865E-471D-A9CD-6D267317E112}">
      <dgm:prSet/>
      <dgm:spPr/>
      <dgm:t>
        <a:bodyPr/>
        <a:lstStyle/>
        <a:p>
          <a:r>
            <a:rPr lang="en-US"/>
            <a:t>What Insights can be obtained from the data by exploratory data analysis and data visualization?</a:t>
          </a:r>
        </a:p>
      </dgm:t>
    </dgm:pt>
    <dgm:pt modelId="{B214B22F-51BE-4523-9F80-96DE23DC1FB7}" type="parTrans" cxnId="{9933FA1B-2051-416C-A30F-4C602EB63352}">
      <dgm:prSet/>
      <dgm:spPr/>
      <dgm:t>
        <a:bodyPr/>
        <a:lstStyle/>
        <a:p>
          <a:endParaRPr lang="en-US"/>
        </a:p>
      </dgm:t>
    </dgm:pt>
    <dgm:pt modelId="{E0699473-2EB7-41B9-91EE-423DAF1F9AB0}" type="sibTrans" cxnId="{9933FA1B-2051-416C-A30F-4C602EB63352}">
      <dgm:prSet/>
      <dgm:spPr/>
      <dgm:t>
        <a:bodyPr/>
        <a:lstStyle/>
        <a:p>
          <a:endParaRPr lang="en-US"/>
        </a:p>
      </dgm:t>
    </dgm:pt>
    <dgm:pt modelId="{AF2FF294-7EBE-4F29-8DD3-2CA68A92F35E}">
      <dgm:prSet/>
      <dgm:spPr/>
      <dgm:t>
        <a:bodyPr/>
        <a:lstStyle/>
        <a:p>
          <a:r>
            <a:rPr lang="en-US"/>
            <a:t>What type of classification model is best used for predicting first stage launch prediction?</a:t>
          </a:r>
        </a:p>
      </dgm:t>
    </dgm:pt>
    <dgm:pt modelId="{98B9A343-CBAE-45C6-BD32-F202EF90CCFE}" type="parTrans" cxnId="{5FB935A1-944F-4B47-95D8-ED8291C1733A}">
      <dgm:prSet/>
      <dgm:spPr/>
      <dgm:t>
        <a:bodyPr/>
        <a:lstStyle/>
        <a:p>
          <a:endParaRPr lang="en-US"/>
        </a:p>
      </dgm:t>
    </dgm:pt>
    <dgm:pt modelId="{65E38BD2-056E-439F-9514-173F8AB8D18F}" type="sibTrans" cxnId="{5FB935A1-944F-4B47-95D8-ED8291C1733A}">
      <dgm:prSet/>
      <dgm:spPr/>
      <dgm:t>
        <a:bodyPr/>
        <a:lstStyle/>
        <a:p>
          <a:endParaRPr lang="en-US"/>
        </a:p>
      </dgm:t>
    </dgm:pt>
    <dgm:pt modelId="{7D4BE651-2508-45F8-988A-2D1F46B6C91D}" type="pres">
      <dgm:prSet presAssocID="{5C7FFD09-3891-437E-886F-31FE62CE60E8}" presName="root" presStyleCnt="0">
        <dgm:presLayoutVars>
          <dgm:dir/>
          <dgm:resizeHandles val="exact"/>
        </dgm:presLayoutVars>
      </dgm:prSet>
      <dgm:spPr/>
    </dgm:pt>
    <dgm:pt modelId="{52FEB771-7C71-4C72-B50E-81BA01ABC505}" type="pres">
      <dgm:prSet presAssocID="{263CBDCB-865E-471D-A9CD-6D267317E112}" presName="compNode" presStyleCnt="0"/>
      <dgm:spPr/>
    </dgm:pt>
    <dgm:pt modelId="{7CB99454-A5D3-4540-8A27-93BFB685CC39}" type="pres">
      <dgm:prSet presAssocID="{263CBDCB-865E-471D-A9CD-6D267317E112}" presName="bgRect" presStyleLbl="bgShp" presStyleIdx="0" presStyleCnt="2"/>
      <dgm:spPr/>
    </dgm:pt>
    <dgm:pt modelId="{30DE1623-4C5C-43EB-AECD-D80B6B158E2A}" type="pres">
      <dgm:prSet presAssocID="{263CBDCB-865E-471D-A9CD-6D267317E11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49F2A2C-57D2-4B1B-AC38-B15E77433078}" type="pres">
      <dgm:prSet presAssocID="{263CBDCB-865E-471D-A9CD-6D267317E112}" presName="spaceRect" presStyleCnt="0"/>
      <dgm:spPr/>
    </dgm:pt>
    <dgm:pt modelId="{0360D7E3-C6DB-4D7F-884B-C074189E12E9}" type="pres">
      <dgm:prSet presAssocID="{263CBDCB-865E-471D-A9CD-6D267317E112}" presName="parTx" presStyleLbl="revTx" presStyleIdx="0" presStyleCnt="2">
        <dgm:presLayoutVars>
          <dgm:chMax val="0"/>
          <dgm:chPref val="0"/>
        </dgm:presLayoutVars>
      </dgm:prSet>
      <dgm:spPr/>
    </dgm:pt>
    <dgm:pt modelId="{EC0E3A7C-6218-4356-9DBA-557DD8E329A3}" type="pres">
      <dgm:prSet presAssocID="{E0699473-2EB7-41B9-91EE-423DAF1F9AB0}" presName="sibTrans" presStyleCnt="0"/>
      <dgm:spPr/>
    </dgm:pt>
    <dgm:pt modelId="{F73A761A-F716-465F-AF6B-D860963922E4}" type="pres">
      <dgm:prSet presAssocID="{AF2FF294-7EBE-4F29-8DD3-2CA68A92F35E}" presName="compNode" presStyleCnt="0"/>
      <dgm:spPr/>
    </dgm:pt>
    <dgm:pt modelId="{5CC3296E-56DB-4CE0-9C6A-64B2C721A7F0}" type="pres">
      <dgm:prSet presAssocID="{AF2FF294-7EBE-4F29-8DD3-2CA68A92F35E}" presName="bgRect" presStyleLbl="bgShp" presStyleIdx="1" presStyleCnt="2"/>
      <dgm:spPr/>
    </dgm:pt>
    <dgm:pt modelId="{796B7C79-3541-4D15-99E6-58D1107D66E2}" type="pres">
      <dgm:prSet presAssocID="{AF2FF294-7EBE-4F29-8DD3-2CA68A92F35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F0C7DED8-CCD5-45B0-B572-69C19501D344}" type="pres">
      <dgm:prSet presAssocID="{AF2FF294-7EBE-4F29-8DD3-2CA68A92F35E}" presName="spaceRect" presStyleCnt="0"/>
      <dgm:spPr/>
    </dgm:pt>
    <dgm:pt modelId="{0D3073C3-6C15-4DAF-BADD-4C05D477BD83}" type="pres">
      <dgm:prSet presAssocID="{AF2FF294-7EBE-4F29-8DD3-2CA68A92F35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CE53402-8526-43CC-BDE9-2C835A458B9E}" type="presOf" srcId="{263CBDCB-865E-471D-A9CD-6D267317E112}" destId="{0360D7E3-C6DB-4D7F-884B-C074189E12E9}" srcOrd="0" destOrd="0" presId="urn:microsoft.com/office/officeart/2018/2/layout/IconVerticalSolidList"/>
    <dgm:cxn modelId="{9D1FD00E-4FA9-49EA-BBBF-C4F172363CBA}" type="presOf" srcId="{AF2FF294-7EBE-4F29-8DD3-2CA68A92F35E}" destId="{0D3073C3-6C15-4DAF-BADD-4C05D477BD83}" srcOrd="0" destOrd="0" presId="urn:microsoft.com/office/officeart/2018/2/layout/IconVerticalSolidList"/>
    <dgm:cxn modelId="{9933FA1B-2051-416C-A30F-4C602EB63352}" srcId="{5C7FFD09-3891-437E-886F-31FE62CE60E8}" destId="{263CBDCB-865E-471D-A9CD-6D267317E112}" srcOrd="0" destOrd="0" parTransId="{B214B22F-51BE-4523-9F80-96DE23DC1FB7}" sibTransId="{E0699473-2EB7-41B9-91EE-423DAF1F9AB0}"/>
    <dgm:cxn modelId="{5FB935A1-944F-4B47-95D8-ED8291C1733A}" srcId="{5C7FFD09-3891-437E-886F-31FE62CE60E8}" destId="{AF2FF294-7EBE-4F29-8DD3-2CA68A92F35E}" srcOrd="1" destOrd="0" parTransId="{98B9A343-CBAE-45C6-BD32-F202EF90CCFE}" sibTransId="{65E38BD2-056E-439F-9514-173F8AB8D18F}"/>
    <dgm:cxn modelId="{7634D4C7-16BB-4AA5-B5CE-8645A75B0FF1}" type="presOf" srcId="{5C7FFD09-3891-437E-886F-31FE62CE60E8}" destId="{7D4BE651-2508-45F8-988A-2D1F46B6C91D}" srcOrd="0" destOrd="0" presId="urn:microsoft.com/office/officeart/2018/2/layout/IconVerticalSolidList"/>
    <dgm:cxn modelId="{7F9C0FF8-C498-47C6-A62D-F21E137DBCB9}" type="presParOf" srcId="{7D4BE651-2508-45F8-988A-2D1F46B6C91D}" destId="{52FEB771-7C71-4C72-B50E-81BA01ABC505}" srcOrd="0" destOrd="0" presId="urn:microsoft.com/office/officeart/2018/2/layout/IconVerticalSolidList"/>
    <dgm:cxn modelId="{24F987EA-AAFE-4594-97C5-5360E4D59DA0}" type="presParOf" srcId="{52FEB771-7C71-4C72-B50E-81BA01ABC505}" destId="{7CB99454-A5D3-4540-8A27-93BFB685CC39}" srcOrd="0" destOrd="0" presId="urn:microsoft.com/office/officeart/2018/2/layout/IconVerticalSolidList"/>
    <dgm:cxn modelId="{974E09FC-BC19-4E9C-B6BC-217099D61B73}" type="presParOf" srcId="{52FEB771-7C71-4C72-B50E-81BA01ABC505}" destId="{30DE1623-4C5C-43EB-AECD-D80B6B158E2A}" srcOrd="1" destOrd="0" presId="urn:microsoft.com/office/officeart/2018/2/layout/IconVerticalSolidList"/>
    <dgm:cxn modelId="{0A508F5D-1D6A-4420-8322-ECB63F5BE01E}" type="presParOf" srcId="{52FEB771-7C71-4C72-B50E-81BA01ABC505}" destId="{649F2A2C-57D2-4B1B-AC38-B15E77433078}" srcOrd="2" destOrd="0" presId="urn:microsoft.com/office/officeart/2018/2/layout/IconVerticalSolidList"/>
    <dgm:cxn modelId="{BEAA7C0E-E9D3-42E9-B915-B8E6F35BA8CC}" type="presParOf" srcId="{52FEB771-7C71-4C72-B50E-81BA01ABC505}" destId="{0360D7E3-C6DB-4D7F-884B-C074189E12E9}" srcOrd="3" destOrd="0" presId="urn:microsoft.com/office/officeart/2018/2/layout/IconVerticalSolidList"/>
    <dgm:cxn modelId="{5168D933-52F9-48A4-B982-DDC507AE44BE}" type="presParOf" srcId="{7D4BE651-2508-45F8-988A-2D1F46B6C91D}" destId="{EC0E3A7C-6218-4356-9DBA-557DD8E329A3}" srcOrd="1" destOrd="0" presId="urn:microsoft.com/office/officeart/2018/2/layout/IconVerticalSolidList"/>
    <dgm:cxn modelId="{6DB4B03D-F000-460D-A467-DB9D8AD7B29E}" type="presParOf" srcId="{7D4BE651-2508-45F8-988A-2D1F46B6C91D}" destId="{F73A761A-F716-465F-AF6B-D860963922E4}" srcOrd="2" destOrd="0" presId="urn:microsoft.com/office/officeart/2018/2/layout/IconVerticalSolidList"/>
    <dgm:cxn modelId="{AE919FAE-24EB-477B-8679-164C645B2904}" type="presParOf" srcId="{F73A761A-F716-465F-AF6B-D860963922E4}" destId="{5CC3296E-56DB-4CE0-9C6A-64B2C721A7F0}" srcOrd="0" destOrd="0" presId="urn:microsoft.com/office/officeart/2018/2/layout/IconVerticalSolidList"/>
    <dgm:cxn modelId="{71FE4FAB-7295-4AED-A762-8D8AE4AB298A}" type="presParOf" srcId="{F73A761A-F716-465F-AF6B-D860963922E4}" destId="{796B7C79-3541-4D15-99E6-58D1107D66E2}" srcOrd="1" destOrd="0" presId="urn:microsoft.com/office/officeart/2018/2/layout/IconVerticalSolidList"/>
    <dgm:cxn modelId="{6A735654-8A7E-4C86-B3FF-7C6E459A6FD4}" type="presParOf" srcId="{F73A761A-F716-465F-AF6B-D860963922E4}" destId="{F0C7DED8-CCD5-45B0-B572-69C19501D344}" srcOrd="2" destOrd="0" presId="urn:microsoft.com/office/officeart/2018/2/layout/IconVerticalSolidList"/>
    <dgm:cxn modelId="{1834472A-7BA3-4FCE-805E-6E3CC402AF46}" type="presParOf" srcId="{F73A761A-F716-465F-AF6B-D860963922E4}" destId="{0D3073C3-6C15-4DAF-BADD-4C05D477BD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3EACB9-4EC6-4C8D-8021-25904C5ACB3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71DEA266-0DA4-4F46-8A72-0CD0998CD239}">
      <dgm:prSet/>
      <dgm:spPr/>
      <dgm:t>
        <a:bodyPr/>
        <a:lstStyle/>
        <a:p>
          <a:r>
            <a:rPr lang="en-US" dirty="0"/>
            <a:t>Source: </a:t>
          </a:r>
          <a:r>
            <a:rPr lang="en-GB" b="0" dirty="0"/>
            <a:t>https://</a:t>
          </a:r>
          <a:r>
            <a:rPr lang="en-GB" b="0" dirty="0" err="1"/>
            <a:t>api.spacexdata.com</a:t>
          </a:r>
          <a:r>
            <a:rPr lang="en-GB" b="0" dirty="0"/>
            <a:t>/v3 (</a:t>
          </a:r>
          <a:r>
            <a:rPr lang="en-GB" b="0" dirty="0">
              <a:hlinkClick xmlns:r="http://schemas.openxmlformats.org/officeDocument/2006/relationships" r:id="rId1"/>
            </a:rPr>
            <a:t>Metadata</a:t>
          </a:r>
          <a:r>
            <a:rPr lang="en-GB" b="0" dirty="0"/>
            <a:t>)</a:t>
          </a:r>
          <a:endParaRPr lang="en-US" dirty="0"/>
        </a:p>
      </dgm:t>
    </dgm:pt>
    <dgm:pt modelId="{41876F64-86CD-41D1-BD6C-0CE012468215}" type="parTrans" cxnId="{29937194-7795-4D38-AAB5-3A50655B9A30}">
      <dgm:prSet/>
      <dgm:spPr/>
      <dgm:t>
        <a:bodyPr/>
        <a:lstStyle/>
        <a:p>
          <a:endParaRPr lang="en-US"/>
        </a:p>
      </dgm:t>
    </dgm:pt>
    <dgm:pt modelId="{44E2161F-8D8D-4CC3-801B-B06C435E7FED}" type="sibTrans" cxnId="{29937194-7795-4D38-AAB5-3A50655B9A30}">
      <dgm:prSet/>
      <dgm:spPr/>
      <dgm:t>
        <a:bodyPr/>
        <a:lstStyle/>
        <a:p>
          <a:endParaRPr lang="en-US"/>
        </a:p>
      </dgm:t>
    </dgm:pt>
    <dgm:pt modelId="{A3FA2A8F-2813-48EC-9F6F-F3DDB3095BB8}">
      <dgm:prSet/>
      <dgm:spPr/>
      <dgm:t>
        <a:bodyPr/>
        <a:lstStyle/>
        <a:p>
          <a:r>
            <a:rPr lang="en-US"/>
            <a:t>Data was accessed through spacexdata API on 18 September 2023</a:t>
          </a:r>
        </a:p>
      </dgm:t>
    </dgm:pt>
    <dgm:pt modelId="{371D02AC-BC3F-46D3-A2D7-F46031185285}" type="parTrans" cxnId="{B78B9889-E22A-44A1-99B1-1F1DD10C7756}">
      <dgm:prSet/>
      <dgm:spPr/>
      <dgm:t>
        <a:bodyPr/>
        <a:lstStyle/>
        <a:p>
          <a:endParaRPr lang="en-US"/>
        </a:p>
      </dgm:t>
    </dgm:pt>
    <dgm:pt modelId="{1CDF4964-125D-47F8-8F73-56267B0FC8E6}" type="sibTrans" cxnId="{B78B9889-E22A-44A1-99B1-1F1DD10C7756}">
      <dgm:prSet/>
      <dgm:spPr/>
      <dgm:t>
        <a:bodyPr/>
        <a:lstStyle/>
        <a:p>
          <a:endParaRPr lang="en-US"/>
        </a:p>
      </dgm:t>
    </dgm:pt>
    <dgm:pt modelId="{05D6355F-D32D-4750-8395-19B365E79F63}">
      <dgm:prSet/>
      <dgm:spPr/>
      <dgm:t>
        <a:bodyPr/>
        <a:lstStyle/>
        <a:p>
          <a:r>
            <a:rPr lang="en-US"/>
            <a:t>Missing values were imputed based on the mean of the selected features.</a:t>
          </a:r>
        </a:p>
      </dgm:t>
    </dgm:pt>
    <dgm:pt modelId="{6B8B098B-2DB5-41CA-BEDB-286AF3FC894E}" type="parTrans" cxnId="{17D4A505-E34E-46EC-BC27-F8DBAEAE446C}">
      <dgm:prSet/>
      <dgm:spPr/>
      <dgm:t>
        <a:bodyPr/>
        <a:lstStyle/>
        <a:p>
          <a:endParaRPr lang="en-US"/>
        </a:p>
      </dgm:t>
    </dgm:pt>
    <dgm:pt modelId="{385DD7AE-D008-4E88-84B3-B016CF8BFF0B}" type="sibTrans" cxnId="{17D4A505-E34E-46EC-BC27-F8DBAEAE446C}">
      <dgm:prSet/>
      <dgm:spPr/>
      <dgm:t>
        <a:bodyPr/>
        <a:lstStyle/>
        <a:p>
          <a:endParaRPr lang="en-US"/>
        </a:p>
      </dgm:t>
    </dgm:pt>
    <dgm:pt modelId="{2C78AE4A-B911-4D56-AFCE-D9D1B6FD49CB}" type="pres">
      <dgm:prSet presAssocID="{263EACB9-4EC6-4C8D-8021-25904C5ACB32}" presName="root" presStyleCnt="0">
        <dgm:presLayoutVars>
          <dgm:dir/>
          <dgm:resizeHandles val="exact"/>
        </dgm:presLayoutVars>
      </dgm:prSet>
      <dgm:spPr/>
    </dgm:pt>
    <dgm:pt modelId="{D87BEC9E-6F4F-4DC3-BAEE-D616F56C63C8}" type="pres">
      <dgm:prSet presAssocID="{263EACB9-4EC6-4C8D-8021-25904C5ACB32}" presName="container" presStyleCnt="0">
        <dgm:presLayoutVars>
          <dgm:dir/>
          <dgm:resizeHandles val="exact"/>
        </dgm:presLayoutVars>
      </dgm:prSet>
      <dgm:spPr/>
    </dgm:pt>
    <dgm:pt modelId="{EF63BC2C-A533-44E4-9D34-15249665120F}" type="pres">
      <dgm:prSet presAssocID="{71DEA266-0DA4-4F46-8A72-0CD0998CD239}" presName="compNode" presStyleCnt="0"/>
      <dgm:spPr/>
    </dgm:pt>
    <dgm:pt modelId="{F5632A47-68C8-44B6-84E5-98216FA35FE8}" type="pres">
      <dgm:prSet presAssocID="{71DEA266-0DA4-4F46-8A72-0CD0998CD239}" presName="iconBgRect" presStyleLbl="bgShp" presStyleIdx="0" presStyleCnt="3"/>
      <dgm:spPr/>
    </dgm:pt>
    <dgm:pt modelId="{0D38E175-25A9-44E1-B7BF-3C39AA1976CC}" type="pres">
      <dgm:prSet presAssocID="{71DEA266-0DA4-4F46-8A72-0CD0998CD239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0B5EE1D1-B9EE-4AE0-8BAA-912FC9632279}" type="pres">
      <dgm:prSet presAssocID="{71DEA266-0DA4-4F46-8A72-0CD0998CD239}" presName="spaceRect" presStyleCnt="0"/>
      <dgm:spPr/>
    </dgm:pt>
    <dgm:pt modelId="{DCF25003-1DC3-459C-A8C6-D296153DAAAD}" type="pres">
      <dgm:prSet presAssocID="{71DEA266-0DA4-4F46-8A72-0CD0998CD239}" presName="textRect" presStyleLbl="revTx" presStyleIdx="0" presStyleCnt="3">
        <dgm:presLayoutVars>
          <dgm:chMax val="1"/>
          <dgm:chPref val="1"/>
        </dgm:presLayoutVars>
      </dgm:prSet>
      <dgm:spPr/>
    </dgm:pt>
    <dgm:pt modelId="{7A7796AF-42EE-45D4-8A6D-27C62A3770A4}" type="pres">
      <dgm:prSet presAssocID="{44E2161F-8D8D-4CC3-801B-B06C435E7FED}" presName="sibTrans" presStyleLbl="sibTrans2D1" presStyleIdx="0" presStyleCnt="0"/>
      <dgm:spPr/>
    </dgm:pt>
    <dgm:pt modelId="{A6F2D562-D181-4B4B-AE64-78E55C51A4D6}" type="pres">
      <dgm:prSet presAssocID="{A3FA2A8F-2813-48EC-9F6F-F3DDB3095BB8}" presName="compNode" presStyleCnt="0"/>
      <dgm:spPr/>
    </dgm:pt>
    <dgm:pt modelId="{7C21401B-7A09-4DF2-8AB2-5446D4EC2F7F}" type="pres">
      <dgm:prSet presAssocID="{A3FA2A8F-2813-48EC-9F6F-F3DDB3095BB8}" presName="iconBgRect" presStyleLbl="bgShp" presStyleIdx="1" presStyleCnt="3"/>
      <dgm:spPr/>
    </dgm:pt>
    <dgm:pt modelId="{1EDB9F84-8CFA-460F-B6B8-979A8D94B931}" type="pres">
      <dgm:prSet presAssocID="{A3FA2A8F-2813-48EC-9F6F-F3DDB3095BB8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F3236D7-F932-47DC-964E-5700AFC87C68}" type="pres">
      <dgm:prSet presAssocID="{A3FA2A8F-2813-48EC-9F6F-F3DDB3095BB8}" presName="spaceRect" presStyleCnt="0"/>
      <dgm:spPr/>
    </dgm:pt>
    <dgm:pt modelId="{A913BAE7-7653-4667-9BDD-928018282BB9}" type="pres">
      <dgm:prSet presAssocID="{A3FA2A8F-2813-48EC-9F6F-F3DDB3095BB8}" presName="textRect" presStyleLbl="revTx" presStyleIdx="1" presStyleCnt="3">
        <dgm:presLayoutVars>
          <dgm:chMax val="1"/>
          <dgm:chPref val="1"/>
        </dgm:presLayoutVars>
      </dgm:prSet>
      <dgm:spPr/>
    </dgm:pt>
    <dgm:pt modelId="{71A22E0C-3F8F-4B62-87B9-509F6A6C2DAC}" type="pres">
      <dgm:prSet presAssocID="{1CDF4964-125D-47F8-8F73-56267B0FC8E6}" presName="sibTrans" presStyleLbl="sibTrans2D1" presStyleIdx="0" presStyleCnt="0"/>
      <dgm:spPr/>
    </dgm:pt>
    <dgm:pt modelId="{026813E5-B782-40D6-BF62-B063208809DD}" type="pres">
      <dgm:prSet presAssocID="{05D6355F-D32D-4750-8395-19B365E79F63}" presName="compNode" presStyleCnt="0"/>
      <dgm:spPr/>
    </dgm:pt>
    <dgm:pt modelId="{6FB537DD-32B0-4593-BB35-E3A551C1E448}" type="pres">
      <dgm:prSet presAssocID="{05D6355F-D32D-4750-8395-19B365E79F63}" presName="iconBgRect" presStyleLbl="bgShp" presStyleIdx="2" presStyleCnt="3"/>
      <dgm:spPr/>
    </dgm:pt>
    <dgm:pt modelId="{7A6B1788-261B-40C2-A2A2-1C87B2C229D2}" type="pres">
      <dgm:prSet presAssocID="{05D6355F-D32D-4750-8395-19B365E79F63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7192ACDB-4705-4106-A898-FF2EF58D34A5}" type="pres">
      <dgm:prSet presAssocID="{05D6355F-D32D-4750-8395-19B365E79F63}" presName="spaceRect" presStyleCnt="0"/>
      <dgm:spPr/>
    </dgm:pt>
    <dgm:pt modelId="{88072635-0199-40F9-B3B9-93CC299C15F8}" type="pres">
      <dgm:prSet presAssocID="{05D6355F-D32D-4750-8395-19B365E79F6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7D4A505-E34E-46EC-BC27-F8DBAEAE446C}" srcId="{263EACB9-4EC6-4C8D-8021-25904C5ACB32}" destId="{05D6355F-D32D-4750-8395-19B365E79F63}" srcOrd="2" destOrd="0" parTransId="{6B8B098B-2DB5-41CA-BEDB-286AF3FC894E}" sibTransId="{385DD7AE-D008-4E88-84B3-B016CF8BFF0B}"/>
    <dgm:cxn modelId="{62678136-7104-4716-96BA-A6A830D8BA26}" type="presOf" srcId="{05D6355F-D32D-4750-8395-19B365E79F63}" destId="{88072635-0199-40F9-B3B9-93CC299C15F8}" srcOrd="0" destOrd="0" presId="urn:microsoft.com/office/officeart/2018/2/layout/IconCircleList"/>
    <dgm:cxn modelId="{6599C337-89D6-4A94-B534-034F5A47B614}" type="presOf" srcId="{71DEA266-0DA4-4F46-8A72-0CD0998CD239}" destId="{DCF25003-1DC3-459C-A8C6-D296153DAAAD}" srcOrd="0" destOrd="0" presId="urn:microsoft.com/office/officeart/2018/2/layout/IconCircleList"/>
    <dgm:cxn modelId="{7804473D-D7C5-41BD-A5AF-879C26F0B18A}" type="presOf" srcId="{263EACB9-4EC6-4C8D-8021-25904C5ACB32}" destId="{2C78AE4A-B911-4D56-AFCE-D9D1B6FD49CB}" srcOrd="0" destOrd="0" presId="urn:microsoft.com/office/officeart/2018/2/layout/IconCircleList"/>
    <dgm:cxn modelId="{ACECCA5D-E4FB-4355-AC91-9DDD12082A8E}" type="presOf" srcId="{44E2161F-8D8D-4CC3-801B-B06C435E7FED}" destId="{7A7796AF-42EE-45D4-8A6D-27C62A3770A4}" srcOrd="0" destOrd="0" presId="urn:microsoft.com/office/officeart/2018/2/layout/IconCircleList"/>
    <dgm:cxn modelId="{1E9A6764-BD83-401C-A4BD-B00A2A3A0214}" type="presOf" srcId="{1CDF4964-125D-47F8-8F73-56267B0FC8E6}" destId="{71A22E0C-3F8F-4B62-87B9-509F6A6C2DAC}" srcOrd="0" destOrd="0" presId="urn:microsoft.com/office/officeart/2018/2/layout/IconCircleList"/>
    <dgm:cxn modelId="{B78B9889-E22A-44A1-99B1-1F1DD10C7756}" srcId="{263EACB9-4EC6-4C8D-8021-25904C5ACB32}" destId="{A3FA2A8F-2813-48EC-9F6F-F3DDB3095BB8}" srcOrd="1" destOrd="0" parTransId="{371D02AC-BC3F-46D3-A2D7-F46031185285}" sibTransId="{1CDF4964-125D-47F8-8F73-56267B0FC8E6}"/>
    <dgm:cxn modelId="{29937194-7795-4D38-AAB5-3A50655B9A30}" srcId="{263EACB9-4EC6-4C8D-8021-25904C5ACB32}" destId="{71DEA266-0DA4-4F46-8A72-0CD0998CD239}" srcOrd="0" destOrd="0" parTransId="{41876F64-86CD-41D1-BD6C-0CE012468215}" sibTransId="{44E2161F-8D8D-4CC3-801B-B06C435E7FED}"/>
    <dgm:cxn modelId="{E9220DA6-888D-40E4-A571-7695AD322FB8}" type="presOf" srcId="{A3FA2A8F-2813-48EC-9F6F-F3DDB3095BB8}" destId="{A913BAE7-7653-4667-9BDD-928018282BB9}" srcOrd="0" destOrd="0" presId="urn:microsoft.com/office/officeart/2018/2/layout/IconCircleList"/>
    <dgm:cxn modelId="{AF90ED1B-C7C3-4687-8AAF-35B46B27B52F}" type="presParOf" srcId="{2C78AE4A-B911-4D56-AFCE-D9D1B6FD49CB}" destId="{D87BEC9E-6F4F-4DC3-BAEE-D616F56C63C8}" srcOrd="0" destOrd="0" presId="urn:microsoft.com/office/officeart/2018/2/layout/IconCircleList"/>
    <dgm:cxn modelId="{2FE53402-E764-495C-9508-AD5959DF8570}" type="presParOf" srcId="{D87BEC9E-6F4F-4DC3-BAEE-D616F56C63C8}" destId="{EF63BC2C-A533-44E4-9D34-15249665120F}" srcOrd="0" destOrd="0" presId="urn:microsoft.com/office/officeart/2018/2/layout/IconCircleList"/>
    <dgm:cxn modelId="{AC06541F-9565-4982-930E-C77E40843712}" type="presParOf" srcId="{EF63BC2C-A533-44E4-9D34-15249665120F}" destId="{F5632A47-68C8-44B6-84E5-98216FA35FE8}" srcOrd="0" destOrd="0" presId="urn:microsoft.com/office/officeart/2018/2/layout/IconCircleList"/>
    <dgm:cxn modelId="{B3FDB6C2-AE56-4271-ADB6-EEBF446EC2FA}" type="presParOf" srcId="{EF63BC2C-A533-44E4-9D34-15249665120F}" destId="{0D38E175-25A9-44E1-B7BF-3C39AA1976CC}" srcOrd="1" destOrd="0" presId="urn:microsoft.com/office/officeart/2018/2/layout/IconCircleList"/>
    <dgm:cxn modelId="{41442B9F-0FE6-470C-98ED-B63BB8732870}" type="presParOf" srcId="{EF63BC2C-A533-44E4-9D34-15249665120F}" destId="{0B5EE1D1-B9EE-4AE0-8BAA-912FC9632279}" srcOrd="2" destOrd="0" presId="urn:microsoft.com/office/officeart/2018/2/layout/IconCircleList"/>
    <dgm:cxn modelId="{AFBA154F-5A23-445F-9E26-245D8FFB8CB4}" type="presParOf" srcId="{EF63BC2C-A533-44E4-9D34-15249665120F}" destId="{DCF25003-1DC3-459C-A8C6-D296153DAAAD}" srcOrd="3" destOrd="0" presId="urn:microsoft.com/office/officeart/2018/2/layout/IconCircleList"/>
    <dgm:cxn modelId="{4BDB1DAE-E665-467D-BFA5-44E2F1173AB5}" type="presParOf" srcId="{D87BEC9E-6F4F-4DC3-BAEE-D616F56C63C8}" destId="{7A7796AF-42EE-45D4-8A6D-27C62A3770A4}" srcOrd="1" destOrd="0" presId="urn:microsoft.com/office/officeart/2018/2/layout/IconCircleList"/>
    <dgm:cxn modelId="{21A4B585-7BB0-4749-8CB9-DFF3EE22B3C2}" type="presParOf" srcId="{D87BEC9E-6F4F-4DC3-BAEE-D616F56C63C8}" destId="{A6F2D562-D181-4B4B-AE64-78E55C51A4D6}" srcOrd="2" destOrd="0" presId="urn:microsoft.com/office/officeart/2018/2/layout/IconCircleList"/>
    <dgm:cxn modelId="{F1DB6C15-3FDF-4975-9E8D-E1C3CA2EAC8B}" type="presParOf" srcId="{A6F2D562-D181-4B4B-AE64-78E55C51A4D6}" destId="{7C21401B-7A09-4DF2-8AB2-5446D4EC2F7F}" srcOrd="0" destOrd="0" presId="urn:microsoft.com/office/officeart/2018/2/layout/IconCircleList"/>
    <dgm:cxn modelId="{B40C9FB4-F1CE-4BBE-BA92-A982405DB91D}" type="presParOf" srcId="{A6F2D562-D181-4B4B-AE64-78E55C51A4D6}" destId="{1EDB9F84-8CFA-460F-B6B8-979A8D94B931}" srcOrd="1" destOrd="0" presId="urn:microsoft.com/office/officeart/2018/2/layout/IconCircleList"/>
    <dgm:cxn modelId="{84B46453-67DA-4C52-86B5-8D8E7182B3B3}" type="presParOf" srcId="{A6F2D562-D181-4B4B-AE64-78E55C51A4D6}" destId="{0F3236D7-F932-47DC-964E-5700AFC87C68}" srcOrd="2" destOrd="0" presId="urn:microsoft.com/office/officeart/2018/2/layout/IconCircleList"/>
    <dgm:cxn modelId="{31150290-8C6F-449C-8D6C-07C8B34FF52B}" type="presParOf" srcId="{A6F2D562-D181-4B4B-AE64-78E55C51A4D6}" destId="{A913BAE7-7653-4667-9BDD-928018282BB9}" srcOrd="3" destOrd="0" presId="urn:microsoft.com/office/officeart/2018/2/layout/IconCircleList"/>
    <dgm:cxn modelId="{E7EB273B-BD11-4C45-AC78-D31A6F69516B}" type="presParOf" srcId="{D87BEC9E-6F4F-4DC3-BAEE-D616F56C63C8}" destId="{71A22E0C-3F8F-4B62-87B9-509F6A6C2DAC}" srcOrd="3" destOrd="0" presId="urn:microsoft.com/office/officeart/2018/2/layout/IconCircleList"/>
    <dgm:cxn modelId="{F7D6E22F-99BF-4DD8-8C46-67B479E4286D}" type="presParOf" srcId="{D87BEC9E-6F4F-4DC3-BAEE-D616F56C63C8}" destId="{026813E5-B782-40D6-BF62-B063208809DD}" srcOrd="4" destOrd="0" presId="urn:microsoft.com/office/officeart/2018/2/layout/IconCircleList"/>
    <dgm:cxn modelId="{0F7C8A4A-2A60-4644-BD9A-1CDF3AEF167D}" type="presParOf" srcId="{026813E5-B782-40D6-BF62-B063208809DD}" destId="{6FB537DD-32B0-4593-BB35-E3A551C1E448}" srcOrd="0" destOrd="0" presId="urn:microsoft.com/office/officeart/2018/2/layout/IconCircleList"/>
    <dgm:cxn modelId="{B77DA5F3-042E-4A66-9370-E6EE88EC493A}" type="presParOf" srcId="{026813E5-B782-40D6-BF62-B063208809DD}" destId="{7A6B1788-261B-40C2-A2A2-1C87B2C229D2}" srcOrd="1" destOrd="0" presId="urn:microsoft.com/office/officeart/2018/2/layout/IconCircleList"/>
    <dgm:cxn modelId="{18D067AD-B0D4-48E5-B0FD-A70E4353A6BF}" type="presParOf" srcId="{026813E5-B782-40D6-BF62-B063208809DD}" destId="{7192ACDB-4705-4106-A898-FF2EF58D34A5}" srcOrd="2" destOrd="0" presId="urn:microsoft.com/office/officeart/2018/2/layout/IconCircleList"/>
    <dgm:cxn modelId="{7AFE955E-0E8B-4295-91DA-2B16141111D8}" type="presParOf" srcId="{026813E5-B782-40D6-BF62-B063208809DD}" destId="{88072635-0199-40F9-B3B9-93CC299C15F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5CFBE3-0F5C-4DF1-8ABB-433E0650C62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BEC1F1-4CFC-4926-A2EC-B810F1F1833B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dirty="0"/>
            <a:t>EDA is completed using SQL to understand year trend, payload of the rocket relationship towards the landing outcome(success or failed)</a:t>
          </a:r>
        </a:p>
      </dgm:t>
    </dgm:pt>
    <dgm:pt modelId="{B91DD552-F909-47D6-856F-83EE30D35DEE}" type="parTrans" cxnId="{8FE96369-73B9-481C-A0CD-69FD7A717C2B}">
      <dgm:prSet/>
      <dgm:spPr/>
      <dgm:t>
        <a:bodyPr/>
        <a:lstStyle/>
        <a:p>
          <a:endParaRPr lang="en-US"/>
        </a:p>
      </dgm:t>
    </dgm:pt>
    <dgm:pt modelId="{90F0AB15-8D45-419E-B24E-7A397BE4009F}" type="sibTrans" cxnId="{8FE96369-73B9-481C-A0CD-69FD7A717C2B}">
      <dgm:prSet/>
      <dgm:spPr/>
      <dgm:t>
        <a:bodyPr/>
        <a:lstStyle/>
        <a:p>
          <a:endParaRPr lang="en-US"/>
        </a:p>
      </dgm:t>
    </dgm:pt>
    <dgm:pt modelId="{1F1E5FCE-7D7C-4D94-943F-CCF461DE952C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dirty="0"/>
            <a:t>The EDA was further </a:t>
          </a:r>
          <a:r>
            <a:rPr lang="en-US" dirty="0" err="1"/>
            <a:t>visualised</a:t>
          </a:r>
          <a:r>
            <a:rPr lang="en-US" dirty="0"/>
            <a:t> using Matplotlib and Seaborn packages and an interactive visualization dashboard was made using DASH </a:t>
          </a:r>
          <a:r>
            <a:rPr lang="en-US" dirty="0" err="1"/>
            <a:t>Plotly</a:t>
          </a:r>
          <a:r>
            <a:rPr lang="en-US" dirty="0"/>
            <a:t>.</a:t>
          </a:r>
        </a:p>
      </dgm:t>
    </dgm:pt>
    <dgm:pt modelId="{05A21FA7-937A-45FB-AD1B-A7A27A208849}" type="parTrans" cxnId="{7A2BA8A3-5292-4174-9085-8115FD300BEE}">
      <dgm:prSet/>
      <dgm:spPr/>
      <dgm:t>
        <a:bodyPr/>
        <a:lstStyle/>
        <a:p>
          <a:endParaRPr lang="en-US"/>
        </a:p>
      </dgm:t>
    </dgm:pt>
    <dgm:pt modelId="{3BFB7B4D-A819-45F6-9748-8E4D86204C63}" type="sibTrans" cxnId="{7A2BA8A3-5292-4174-9085-8115FD300BEE}">
      <dgm:prSet/>
      <dgm:spPr/>
      <dgm:t>
        <a:bodyPr/>
        <a:lstStyle/>
        <a:p>
          <a:endParaRPr lang="en-US"/>
        </a:p>
      </dgm:t>
    </dgm:pt>
    <dgm:pt modelId="{47524939-6937-4CA6-8F0B-F8860353A8CB}" type="pres">
      <dgm:prSet presAssocID="{2A5CFBE3-0F5C-4DF1-8ABB-433E0650C62C}" presName="root" presStyleCnt="0">
        <dgm:presLayoutVars>
          <dgm:dir/>
          <dgm:resizeHandles val="exact"/>
        </dgm:presLayoutVars>
      </dgm:prSet>
      <dgm:spPr/>
    </dgm:pt>
    <dgm:pt modelId="{58FFE622-0792-4EFC-B6B1-74DAC7C104F4}" type="pres">
      <dgm:prSet presAssocID="{74BEC1F1-4CFC-4926-A2EC-B810F1F1833B}" presName="compNode" presStyleCnt="0"/>
      <dgm:spPr/>
    </dgm:pt>
    <dgm:pt modelId="{5B262789-3C0C-4F80-A3F5-3A6C0672896C}" type="pres">
      <dgm:prSet presAssocID="{74BEC1F1-4CFC-4926-A2EC-B810F1F1833B}" presName="bgRect" presStyleLbl="bgShp" presStyleIdx="0" presStyleCnt="2"/>
      <dgm:spPr/>
    </dgm:pt>
    <dgm:pt modelId="{34B547E2-3395-49C1-8745-3B25DC745913}" type="pres">
      <dgm:prSet presAssocID="{74BEC1F1-4CFC-4926-A2EC-B810F1F1833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eworks"/>
        </a:ext>
      </dgm:extLst>
    </dgm:pt>
    <dgm:pt modelId="{83EA2634-D2E6-4707-8F42-44FE547A29DC}" type="pres">
      <dgm:prSet presAssocID="{74BEC1F1-4CFC-4926-A2EC-B810F1F1833B}" presName="spaceRect" presStyleCnt="0"/>
      <dgm:spPr/>
    </dgm:pt>
    <dgm:pt modelId="{582C37A6-EC17-4F7A-A260-F240DFB96D35}" type="pres">
      <dgm:prSet presAssocID="{74BEC1F1-4CFC-4926-A2EC-B810F1F1833B}" presName="parTx" presStyleLbl="revTx" presStyleIdx="0" presStyleCnt="2">
        <dgm:presLayoutVars>
          <dgm:chMax val="0"/>
          <dgm:chPref val="0"/>
        </dgm:presLayoutVars>
      </dgm:prSet>
      <dgm:spPr/>
    </dgm:pt>
    <dgm:pt modelId="{C1AD0A50-D599-4BA9-A243-C0DEC075FFC2}" type="pres">
      <dgm:prSet presAssocID="{90F0AB15-8D45-419E-B24E-7A397BE4009F}" presName="sibTrans" presStyleCnt="0"/>
      <dgm:spPr/>
    </dgm:pt>
    <dgm:pt modelId="{E4A5C640-03D7-43A9-85DF-63213872A156}" type="pres">
      <dgm:prSet presAssocID="{1F1E5FCE-7D7C-4D94-943F-CCF461DE952C}" presName="compNode" presStyleCnt="0"/>
      <dgm:spPr/>
    </dgm:pt>
    <dgm:pt modelId="{05D5F00F-B462-49C7-9955-FF8EBD7AC66A}" type="pres">
      <dgm:prSet presAssocID="{1F1E5FCE-7D7C-4D94-943F-CCF461DE952C}" presName="bgRect" presStyleLbl="bgShp" presStyleIdx="1" presStyleCnt="2"/>
      <dgm:spPr/>
    </dgm:pt>
    <dgm:pt modelId="{6992598C-E229-48F2-BB01-223AD1748599}" type="pres">
      <dgm:prSet presAssocID="{1F1E5FCE-7D7C-4D94-943F-CCF461DE952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F3C9477-76B4-40BC-8B3E-4927DC7065E9}" type="pres">
      <dgm:prSet presAssocID="{1F1E5FCE-7D7C-4D94-943F-CCF461DE952C}" presName="spaceRect" presStyleCnt="0"/>
      <dgm:spPr/>
    </dgm:pt>
    <dgm:pt modelId="{82053E19-5977-4FFC-B59F-7C38B530AB7E}" type="pres">
      <dgm:prSet presAssocID="{1F1E5FCE-7D7C-4D94-943F-CCF461DE952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FE96369-73B9-481C-A0CD-69FD7A717C2B}" srcId="{2A5CFBE3-0F5C-4DF1-8ABB-433E0650C62C}" destId="{74BEC1F1-4CFC-4926-A2EC-B810F1F1833B}" srcOrd="0" destOrd="0" parTransId="{B91DD552-F909-47D6-856F-83EE30D35DEE}" sibTransId="{90F0AB15-8D45-419E-B24E-7A397BE4009F}"/>
    <dgm:cxn modelId="{7A2BA8A3-5292-4174-9085-8115FD300BEE}" srcId="{2A5CFBE3-0F5C-4DF1-8ABB-433E0650C62C}" destId="{1F1E5FCE-7D7C-4D94-943F-CCF461DE952C}" srcOrd="1" destOrd="0" parTransId="{05A21FA7-937A-45FB-AD1B-A7A27A208849}" sibTransId="{3BFB7B4D-A819-45F6-9748-8E4D86204C63}"/>
    <dgm:cxn modelId="{B78AC7DB-9AEB-43DD-BF0F-E8223FAE8EBD}" type="presOf" srcId="{1F1E5FCE-7D7C-4D94-943F-CCF461DE952C}" destId="{82053E19-5977-4FFC-B59F-7C38B530AB7E}" srcOrd="0" destOrd="0" presId="urn:microsoft.com/office/officeart/2018/2/layout/IconVerticalSolidList"/>
    <dgm:cxn modelId="{D3E794F0-22E4-4E52-ADF4-98530DB27693}" type="presOf" srcId="{2A5CFBE3-0F5C-4DF1-8ABB-433E0650C62C}" destId="{47524939-6937-4CA6-8F0B-F8860353A8CB}" srcOrd="0" destOrd="0" presId="urn:microsoft.com/office/officeart/2018/2/layout/IconVerticalSolidList"/>
    <dgm:cxn modelId="{66EDF6F3-B5CE-4024-96EE-CC5762413038}" type="presOf" srcId="{74BEC1F1-4CFC-4926-A2EC-B810F1F1833B}" destId="{582C37A6-EC17-4F7A-A260-F240DFB96D35}" srcOrd="0" destOrd="0" presId="urn:microsoft.com/office/officeart/2018/2/layout/IconVerticalSolidList"/>
    <dgm:cxn modelId="{8C95D54E-1D0F-4B6F-A1CD-07B355C185F8}" type="presParOf" srcId="{47524939-6937-4CA6-8F0B-F8860353A8CB}" destId="{58FFE622-0792-4EFC-B6B1-74DAC7C104F4}" srcOrd="0" destOrd="0" presId="urn:microsoft.com/office/officeart/2018/2/layout/IconVerticalSolidList"/>
    <dgm:cxn modelId="{CABE1BD6-1F2A-4DD3-ABA0-FC115363E168}" type="presParOf" srcId="{58FFE622-0792-4EFC-B6B1-74DAC7C104F4}" destId="{5B262789-3C0C-4F80-A3F5-3A6C0672896C}" srcOrd="0" destOrd="0" presId="urn:microsoft.com/office/officeart/2018/2/layout/IconVerticalSolidList"/>
    <dgm:cxn modelId="{C30E9384-CE30-4F35-B3D2-7FC25B4C9DAC}" type="presParOf" srcId="{58FFE622-0792-4EFC-B6B1-74DAC7C104F4}" destId="{34B547E2-3395-49C1-8745-3B25DC745913}" srcOrd="1" destOrd="0" presId="urn:microsoft.com/office/officeart/2018/2/layout/IconVerticalSolidList"/>
    <dgm:cxn modelId="{9D06A217-2597-4A20-89EA-3BE5FF432138}" type="presParOf" srcId="{58FFE622-0792-4EFC-B6B1-74DAC7C104F4}" destId="{83EA2634-D2E6-4707-8F42-44FE547A29DC}" srcOrd="2" destOrd="0" presId="urn:microsoft.com/office/officeart/2018/2/layout/IconVerticalSolidList"/>
    <dgm:cxn modelId="{AE419DAB-A885-4640-B8B4-4E006F9D2F18}" type="presParOf" srcId="{58FFE622-0792-4EFC-B6B1-74DAC7C104F4}" destId="{582C37A6-EC17-4F7A-A260-F240DFB96D35}" srcOrd="3" destOrd="0" presId="urn:microsoft.com/office/officeart/2018/2/layout/IconVerticalSolidList"/>
    <dgm:cxn modelId="{2C9221AA-F9DE-47F3-8AE0-8AE7FA3CE32B}" type="presParOf" srcId="{47524939-6937-4CA6-8F0B-F8860353A8CB}" destId="{C1AD0A50-D599-4BA9-A243-C0DEC075FFC2}" srcOrd="1" destOrd="0" presId="urn:microsoft.com/office/officeart/2018/2/layout/IconVerticalSolidList"/>
    <dgm:cxn modelId="{DD969984-2F0B-4E47-B1E2-A03B5127A08D}" type="presParOf" srcId="{47524939-6937-4CA6-8F0B-F8860353A8CB}" destId="{E4A5C640-03D7-43A9-85DF-63213872A156}" srcOrd="2" destOrd="0" presId="urn:microsoft.com/office/officeart/2018/2/layout/IconVerticalSolidList"/>
    <dgm:cxn modelId="{9E10B7B6-6EE9-4365-9CFF-81EBAA8A326A}" type="presParOf" srcId="{E4A5C640-03D7-43A9-85DF-63213872A156}" destId="{05D5F00F-B462-49C7-9955-FF8EBD7AC66A}" srcOrd="0" destOrd="0" presId="urn:microsoft.com/office/officeart/2018/2/layout/IconVerticalSolidList"/>
    <dgm:cxn modelId="{448031C2-9DD4-43B0-9AAD-680F31E29C13}" type="presParOf" srcId="{E4A5C640-03D7-43A9-85DF-63213872A156}" destId="{6992598C-E229-48F2-BB01-223AD1748599}" srcOrd="1" destOrd="0" presId="urn:microsoft.com/office/officeart/2018/2/layout/IconVerticalSolidList"/>
    <dgm:cxn modelId="{10C0D59E-6C1C-4A99-A4B8-92CC50D1E9D7}" type="presParOf" srcId="{E4A5C640-03D7-43A9-85DF-63213872A156}" destId="{6F3C9477-76B4-40BC-8B3E-4927DC7065E9}" srcOrd="2" destOrd="0" presId="urn:microsoft.com/office/officeart/2018/2/layout/IconVerticalSolidList"/>
    <dgm:cxn modelId="{1151640F-0ACD-4E9E-A6CB-02EC08B77F45}" type="presParOf" srcId="{E4A5C640-03D7-43A9-85DF-63213872A156}" destId="{82053E19-5977-4FFC-B59F-7C38B530AB7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A06BF2-8D12-4865-A6F7-8F92E67C6751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60906EE-35FC-4061-8B29-C737EDDE7CDE}">
      <dgm:prSet/>
      <dgm:spPr/>
      <dgm:t>
        <a:bodyPr/>
        <a:lstStyle/>
        <a:p>
          <a:r>
            <a:rPr lang="en-US" dirty="0"/>
            <a:t>Data was split into train and test sets with proportion of 80% and 20% respectively.</a:t>
          </a:r>
        </a:p>
      </dgm:t>
    </dgm:pt>
    <dgm:pt modelId="{932EAD3F-68CF-4877-8E18-56188FD3D355}" type="parTrans" cxnId="{5294E84F-0487-4E45-A4E0-2BFAC54BE091}">
      <dgm:prSet/>
      <dgm:spPr/>
      <dgm:t>
        <a:bodyPr/>
        <a:lstStyle/>
        <a:p>
          <a:endParaRPr lang="en-US"/>
        </a:p>
      </dgm:t>
    </dgm:pt>
    <dgm:pt modelId="{581A2426-0366-46C0-87B7-A47FDF19249F}" type="sibTrans" cxnId="{5294E84F-0487-4E45-A4E0-2BFAC54BE091}">
      <dgm:prSet/>
      <dgm:spPr/>
      <dgm:t>
        <a:bodyPr/>
        <a:lstStyle/>
        <a:p>
          <a:endParaRPr lang="en-US"/>
        </a:p>
      </dgm:t>
    </dgm:pt>
    <dgm:pt modelId="{968BE576-7A70-43E9-848E-E95EBB329802}">
      <dgm:prSet/>
      <dgm:spPr/>
      <dgm:t>
        <a:bodyPr/>
        <a:lstStyle/>
        <a:p>
          <a:r>
            <a:rPr lang="en-US" dirty="0"/>
            <a:t>SVM, Classification Trees, KNN and Logistic regression models were tested. Hyperparameter tuning was done using </a:t>
          </a:r>
          <a:r>
            <a:rPr lang="en-US" dirty="0" err="1"/>
            <a:t>GridSearchCV</a:t>
          </a:r>
          <a:r>
            <a:rPr lang="en-US" dirty="0"/>
            <a:t> with 10-fold cross-validation to find the best parameter setting in each model.</a:t>
          </a:r>
        </a:p>
      </dgm:t>
    </dgm:pt>
    <dgm:pt modelId="{8E7369BE-255B-4A52-923F-00A3E66B7DA5}" type="parTrans" cxnId="{88E17CC2-E17B-45B7-8401-985C2FD2315B}">
      <dgm:prSet/>
      <dgm:spPr/>
      <dgm:t>
        <a:bodyPr/>
        <a:lstStyle/>
        <a:p>
          <a:endParaRPr lang="en-US"/>
        </a:p>
      </dgm:t>
    </dgm:pt>
    <dgm:pt modelId="{87B7C45A-0434-47E6-AF5B-4F97EF8133F2}" type="sibTrans" cxnId="{88E17CC2-E17B-45B7-8401-985C2FD2315B}">
      <dgm:prSet/>
      <dgm:spPr/>
      <dgm:t>
        <a:bodyPr/>
        <a:lstStyle/>
        <a:p>
          <a:endParaRPr lang="en-US"/>
        </a:p>
      </dgm:t>
    </dgm:pt>
    <dgm:pt modelId="{6F8A2004-7459-9246-B4B9-17D25A9D0168}" type="pres">
      <dgm:prSet presAssocID="{39A06BF2-8D12-4865-A6F7-8F92E67C6751}" presName="outerComposite" presStyleCnt="0">
        <dgm:presLayoutVars>
          <dgm:chMax val="5"/>
          <dgm:dir/>
          <dgm:resizeHandles val="exact"/>
        </dgm:presLayoutVars>
      </dgm:prSet>
      <dgm:spPr/>
    </dgm:pt>
    <dgm:pt modelId="{7EFAF23C-CF83-E34F-BA98-65CCF3000427}" type="pres">
      <dgm:prSet presAssocID="{39A06BF2-8D12-4865-A6F7-8F92E67C6751}" presName="dummyMaxCanvas" presStyleCnt="0">
        <dgm:presLayoutVars/>
      </dgm:prSet>
      <dgm:spPr/>
    </dgm:pt>
    <dgm:pt modelId="{903A6766-036C-C345-B389-C431F0483B46}" type="pres">
      <dgm:prSet presAssocID="{39A06BF2-8D12-4865-A6F7-8F92E67C6751}" presName="TwoNodes_1" presStyleLbl="node1" presStyleIdx="0" presStyleCnt="2">
        <dgm:presLayoutVars>
          <dgm:bulletEnabled val="1"/>
        </dgm:presLayoutVars>
      </dgm:prSet>
      <dgm:spPr/>
    </dgm:pt>
    <dgm:pt modelId="{882C9D1F-D6F7-824A-8ACE-CF11EB5E1BF2}" type="pres">
      <dgm:prSet presAssocID="{39A06BF2-8D12-4865-A6F7-8F92E67C6751}" presName="TwoNodes_2" presStyleLbl="node1" presStyleIdx="1" presStyleCnt="2">
        <dgm:presLayoutVars>
          <dgm:bulletEnabled val="1"/>
        </dgm:presLayoutVars>
      </dgm:prSet>
      <dgm:spPr/>
    </dgm:pt>
    <dgm:pt modelId="{6CCE8622-5305-994C-8E2B-37AD7C39C44A}" type="pres">
      <dgm:prSet presAssocID="{39A06BF2-8D12-4865-A6F7-8F92E67C6751}" presName="TwoConn_1-2" presStyleLbl="fgAccFollowNode1" presStyleIdx="0" presStyleCnt="1">
        <dgm:presLayoutVars>
          <dgm:bulletEnabled val="1"/>
        </dgm:presLayoutVars>
      </dgm:prSet>
      <dgm:spPr/>
    </dgm:pt>
    <dgm:pt modelId="{14761932-01D2-9940-90FE-0AC1A1889B03}" type="pres">
      <dgm:prSet presAssocID="{39A06BF2-8D12-4865-A6F7-8F92E67C6751}" presName="TwoNodes_1_text" presStyleLbl="node1" presStyleIdx="1" presStyleCnt="2">
        <dgm:presLayoutVars>
          <dgm:bulletEnabled val="1"/>
        </dgm:presLayoutVars>
      </dgm:prSet>
      <dgm:spPr/>
    </dgm:pt>
    <dgm:pt modelId="{C3E37FFA-504D-AC4F-AC8B-E9420D397386}" type="pres">
      <dgm:prSet presAssocID="{39A06BF2-8D12-4865-A6F7-8F92E67C6751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250F123C-BB33-5448-81F2-1C691BEB8954}" type="presOf" srcId="{E60906EE-35FC-4061-8B29-C737EDDE7CDE}" destId="{14761932-01D2-9940-90FE-0AC1A1889B03}" srcOrd="1" destOrd="0" presId="urn:microsoft.com/office/officeart/2005/8/layout/vProcess5"/>
    <dgm:cxn modelId="{8FCDF040-6FA7-1444-812E-2B548B4D1FE0}" type="presOf" srcId="{968BE576-7A70-43E9-848E-E95EBB329802}" destId="{C3E37FFA-504D-AC4F-AC8B-E9420D397386}" srcOrd="1" destOrd="0" presId="urn:microsoft.com/office/officeart/2005/8/layout/vProcess5"/>
    <dgm:cxn modelId="{5294E84F-0487-4E45-A4E0-2BFAC54BE091}" srcId="{39A06BF2-8D12-4865-A6F7-8F92E67C6751}" destId="{E60906EE-35FC-4061-8B29-C737EDDE7CDE}" srcOrd="0" destOrd="0" parTransId="{932EAD3F-68CF-4877-8E18-56188FD3D355}" sibTransId="{581A2426-0366-46C0-87B7-A47FDF19249F}"/>
    <dgm:cxn modelId="{D0D8F167-9473-2C4D-A5A6-2F1A302D6BCC}" type="presOf" srcId="{39A06BF2-8D12-4865-A6F7-8F92E67C6751}" destId="{6F8A2004-7459-9246-B4B9-17D25A9D0168}" srcOrd="0" destOrd="0" presId="urn:microsoft.com/office/officeart/2005/8/layout/vProcess5"/>
    <dgm:cxn modelId="{88E17CC2-E17B-45B7-8401-985C2FD2315B}" srcId="{39A06BF2-8D12-4865-A6F7-8F92E67C6751}" destId="{968BE576-7A70-43E9-848E-E95EBB329802}" srcOrd="1" destOrd="0" parTransId="{8E7369BE-255B-4A52-923F-00A3E66B7DA5}" sibTransId="{87B7C45A-0434-47E6-AF5B-4F97EF8133F2}"/>
    <dgm:cxn modelId="{E9E0F5CE-23EB-304B-9BA4-B6F9C05C65FF}" type="presOf" srcId="{581A2426-0366-46C0-87B7-A47FDF19249F}" destId="{6CCE8622-5305-994C-8E2B-37AD7C39C44A}" srcOrd="0" destOrd="0" presId="urn:microsoft.com/office/officeart/2005/8/layout/vProcess5"/>
    <dgm:cxn modelId="{F86DD4DF-094C-3349-9D89-6CB629417364}" type="presOf" srcId="{968BE576-7A70-43E9-848E-E95EBB329802}" destId="{882C9D1F-D6F7-824A-8ACE-CF11EB5E1BF2}" srcOrd="0" destOrd="0" presId="urn:microsoft.com/office/officeart/2005/8/layout/vProcess5"/>
    <dgm:cxn modelId="{0B6D73E2-E954-824D-8BA1-F452AFACF171}" type="presOf" srcId="{E60906EE-35FC-4061-8B29-C737EDDE7CDE}" destId="{903A6766-036C-C345-B389-C431F0483B46}" srcOrd="0" destOrd="0" presId="urn:microsoft.com/office/officeart/2005/8/layout/vProcess5"/>
    <dgm:cxn modelId="{3865288C-9D2D-5644-914E-254F1076627B}" type="presParOf" srcId="{6F8A2004-7459-9246-B4B9-17D25A9D0168}" destId="{7EFAF23C-CF83-E34F-BA98-65CCF3000427}" srcOrd="0" destOrd="0" presId="urn:microsoft.com/office/officeart/2005/8/layout/vProcess5"/>
    <dgm:cxn modelId="{64FC3AED-44A0-B442-8B20-F5505DA03F40}" type="presParOf" srcId="{6F8A2004-7459-9246-B4B9-17D25A9D0168}" destId="{903A6766-036C-C345-B389-C431F0483B46}" srcOrd="1" destOrd="0" presId="urn:microsoft.com/office/officeart/2005/8/layout/vProcess5"/>
    <dgm:cxn modelId="{83CF0273-635B-A745-B0D8-B64C26D51593}" type="presParOf" srcId="{6F8A2004-7459-9246-B4B9-17D25A9D0168}" destId="{882C9D1F-D6F7-824A-8ACE-CF11EB5E1BF2}" srcOrd="2" destOrd="0" presId="urn:microsoft.com/office/officeart/2005/8/layout/vProcess5"/>
    <dgm:cxn modelId="{56CDBC6C-9FE7-9E4F-A802-0C1C2DA5E3A8}" type="presParOf" srcId="{6F8A2004-7459-9246-B4B9-17D25A9D0168}" destId="{6CCE8622-5305-994C-8E2B-37AD7C39C44A}" srcOrd="3" destOrd="0" presId="urn:microsoft.com/office/officeart/2005/8/layout/vProcess5"/>
    <dgm:cxn modelId="{9B85681D-0D37-7F4F-9141-83FF410237DF}" type="presParOf" srcId="{6F8A2004-7459-9246-B4B9-17D25A9D0168}" destId="{14761932-01D2-9940-90FE-0AC1A1889B03}" srcOrd="4" destOrd="0" presId="urn:microsoft.com/office/officeart/2005/8/layout/vProcess5"/>
    <dgm:cxn modelId="{CB8C00B7-D683-5F4B-94B0-ED8057A505B8}" type="presParOf" srcId="{6F8A2004-7459-9246-B4B9-17D25A9D0168}" destId="{C3E37FFA-504D-AC4F-AC8B-E9420D397386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99454-A5D3-4540-8A27-93BFB685CC39}">
      <dsp:nvSpPr>
        <dsp:cNvPr id="0" name=""/>
        <dsp:cNvSpPr/>
      </dsp:nvSpPr>
      <dsp:spPr>
        <a:xfrm>
          <a:off x="0" y="707288"/>
          <a:ext cx="10515600" cy="13057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E1623-4C5C-43EB-AECD-D80B6B158E2A}">
      <dsp:nvSpPr>
        <dsp:cNvPr id="0" name=""/>
        <dsp:cNvSpPr/>
      </dsp:nvSpPr>
      <dsp:spPr>
        <a:xfrm>
          <a:off x="394993" y="1001085"/>
          <a:ext cx="718169" cy="7181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60D7E3-C6DB-4D7F-884B-C074189E12E9}">
      <dsp:nvSpPr>
        <dsp:cNvPr id="0" name=""/>
        <dsp:cNvSpPr/>
      </dsp:nvSpPr>
      <dsp:spPr>
        <a:xfrm>
          <a:off x="1508156" y="707288"/>
          <a:ext cx="9007443" cy="1305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93" tIns="138193" rIns="138193" bIns="138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 Insights can be obtained from the data by exploratory data analysis and data visualization?</a:t>
          </a:r>
        </a:p>
      </dsp:txBody>
      <dsp:txXfrm>
        <a:off x="1508156" y="707288"/>
        <a:ext cx="9007443" cy="1305763"/>
      </dsp:txXfrm>
    </dsp:sp>
    <dsp:sp modelId="{5CC3296E-56DB-4CE0-9C6A-64B2C721A7F0}">
      <dsp:nvSpPr>
        <dsp:cNvPr id="0" name=""/>
        <dsp:cNvSpPr/>
      </dsp:nvSpPr>
      <dsp:spPr>
        <a:xfrm>
          <a:off x="0" y="2339492"/>
          <a:ext cx="10515600" cy="13057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6B7C79-3541-4D15-99E6-58D1107D66E2}">
      <dsp:nvSpPr>
        <dsp:cNvPr id="0" name=""/>
        <dsp:cNvSpPr/>
      </dsp:nvSpPr>
      <dsp:spPr>
        <a:xfrm>
          <a:off x="394993" y="2633289"/>
          <a:ext cx="718169" cy="7181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3073C3-6C15-4DAF-BADD-4C05D477BD83}">
      <dsp:nvSpPr>
        <dsp:cNvPr id="0" name=""/>
        <dsp:cNvSpPr/>
      </dsp:nvSpPr>
      <dsp:spPr>
        <a:xfrm>
          <a:off x="1508156" y="2339492"/>
          <a:ext cx="9007443" cy="1305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93" tIns="138193" rIns="138193" bIns="138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 type of classification model is best used for predicting first stage launch prediction?</a:t>
          </a:r>
        </a:p>
      </dsp:txBody>
      <dsp:txXfrm>
        <a:off x="1508156" y="2339492"/>
        <a:ext cx="9007443" cy="13057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632A47-68C8-44B6-84E5-98216FA35FE8}">
      <dsp:nvSpPr>
        <dsp:cNvPr id="0" name=""/>
        <dsp:cNvSpPr/>
      </dsp:nvSpPr>
      <dsp:spPr>
        <a:xfrm>
          <a:off x="205509" y="1640565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38E175-25A9-44E1-B7BF-3C39AA1976CC}">
      <dsp:nvSpPr>
        <dsp:cNvPr id="0" name=""/>
        <dsp:cNvSpPr/>
      </dsp:nvSpPr>
      <dsp:spPr>
        <a:xfrm>
          <a:off x="396960" y="1832017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F25003-1DC3-459C-A8C6-D296153DAAAD}">
      <dsp:nvSpPr>
        <dsp:cNvPr id="0" name=""/>
        <dsp:cNvSpPr/>
      </dsp:nvSpPr>
      <dsp:spPr>
        <a:xfrm>
          <a:off x="1312541" y="164056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Source: </a:t>
          </a:r>
          <a:r>
            <a:rPr lang="en-GB" sz="1300" b="0" kern="1200" dirty="0"/>
            <a:t>https://</a:t>
          </a:r>
          <a:r>
            <a:rPr lang="en-GB" sz="1300" b="0" kern="1200" dirty="0" err="1"/>
            <a:t>api.spacexdata.com</a:t>
          </a:r>
          <a:r>
            <a:rPr lang="en-GB" sz="1300" b="0" kern="1200" dirty="0"/>
            <a:t>/v3 (</a:t>
          </a:r>
          <a:r>
            <a:rPr lang="en-GB" sz="1300" b="0" kern="1200" dirty="0">
              <a:hlinkClick xmlns:r="http://schemas.openxmlformats.org/officeDocument/2006/relationships" r:id="rId3"/>
            </a:rPr>
            <a:t>Metadata</a:t>
          </a:r>
          <a:r>
            <a:rPr lang="en-GB" sz="1300" b="0" kern="1200" dirty="0"/>
            <a:t>)</a:t>
          </a:r>
          <a:endParaRPr lang="en-US" sz="1300" kern="1200" dirty="0"/>
        </a:p>
      </dsp:txBody>
      <dsp:txXfrm>
        <a:off x="1312541" y="1640565"/>
        <a:ext cx="2148945" cy="911674"/>
      </dsp:txXfrm>
    </dsp:sp>
    <dsp:sp modelId="{7C21401B-7A09-4DF2-8AB2-5446D4EC2F7F}">
      <dsp:nvSpPr>
        <dsp:cNvPr id="0" name=""/>
        <dsp:cNvSpPr/>
      </dsp:nvSpPr>
      <dsp:spPr>
        <a:xfrm>
          <a:off x="3835925" y="1640565"/>
          <a:ext cx="911674" cy="9116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DB9F84-8CFA-460F-B6B8-979A8D94B931}">
      <dsp:nvSpPr>
        <dsp:cNvPr id="0" name=""/>
        <dsp:cNvSpPr/>
      </dsp:nvSpPr>
      <dsp:spPr>
        <a:xfrm>
          <a:off x="4027376" y="1832017"/>
          <a:ext cx="528770" cy="52877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3BAE7-7653-4667-9BDD-928018282BB9}">
      <dsp:nvSpPr>
        <dsp:cNvPr id="0" name=""/>
        <dsp:cNvSpPr/>
      </dsp:nvSpPr>
      <dsp:spPr>
        <a:xfrm>
          <a:off x="4942957" y="164056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Data was accessed through spacexdata API on 18 September 2023</a:t>
          </a:r>
        </a:p>
      </dsp:txBody>
      <dsp:txXfrm>
        <a:off x="4942957" y="1640565"/>
        <a:ext cx="2148945" cy="911674"/>
      </dsp:txXfrm>
    </dsp:sp>
    <dsp:sp modelId="{6FB537DD-32B0-4593-BB35-E3A551C1E448}">
      <dsp:nvSpPr>
        <dsp:cNvPr id="0" name=""/>
        <dsp:cNvSpPr/>
      </dsp:nvSpPr>
      <dsp:spPr>
        <a:xfrm>
          <a:off x="7466341" y="1640565"/>
          <a:ext cx="911674" cy="9116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B1788-261B-40C2-A2A2-1C87B2C229D2}">
      <dsp:nvSpPr>
        <dsp:cNvPr id="0" name=""/>
        <dsp:cNvSpPr/>
      </dsp:nvSpPr>
      <dsp:spPr>
        <a:xfrm>
          <a:off x="7657792" y="1832017"/>
          <a:ext cx="528770" cy="52877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72635-0199-40F9-B3B9-93CC299C15F8}">
      <dsp:nvSpPr>
        <dsp:cNvPr id="0" name=""/>
        <dsp:cNvSpPr/>
      </dsp:nvSpPr>
      <dsp:spPr>
        <a:xfrm>
          <a:off x="8573374" y="164056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Missing values were imputed based on the mean of the selected features.</a:t>
          </a:r>
        </a:p>
      </dsp:txBody>
      <dsp:txXfrm>
        <a:off x="8573374" y="1640565"/>
        <a:ext cx="2148945" cy="9116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262789-3C0C-4F80-A3F5-3A6C0672896C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B547E2-3395-49C1-8745-3B25DC745913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2C37A6-EC17-4F7A-A260-F240DFB96D35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just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EDA is completed using SQL to understand year trend, payload of the rocket relationship towards the landing outcome(success or failed)</a:t>
          </a:r>
        </a:p>
      </dsp:txBody>
      <dsp:txXfrm>
        <a:off x="1507738" y="707092"/>
        <a:ext cx="9007861" cy="1305401"/>
      </dsp:txXfrm>
    </dsp:sp>
    <dsp:sp modelId="{05D5F00F-B462-49C7-9955-FF8EBD7AC66A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92598C-E229-48F2-BB01-223AD1748599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53E19-5977-4FFC-B59F-7C38B530AB7E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just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EDA was further </a:t>
          </a:r>
          <a:r>
            <a:rPr lang="en-US" sz="2300" kern="1200" dirty="0" err="1"/>
            <a:t>visualised</a:t>
          </a:r>
          <a:r>
            <a:rPr lang="en-US" sz="2300" kern="1200" dirty="0"/>
            <a:t> using Matplotlib and Seaborn packages and an interactive visualization dashboard was made using DASH </a:t>
          </a:r>
          <a:r>
            <a:rPr lang="en-US" sz="2300" kern="1200" dirty="0" err="1"/>
            <a:t>Plotly</a:t>
          </a:r>
          <a:r>
            <a:rPr lang="en-US" sz="2300" kern="1200" dirty="0"/>
            <a:t>.</a:t>
          </a:r>
        </a:p>
      </dsp:txBody>
      <dsp:txXfrm>
        <a:off x="1507738" y="2338844"/>
        <a:ext cx="9007861" cy="1305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A6766-036C-C345-B389-C431F0483B46}">
      <dsp:nvSpPr>
        <dsp:cNvPr id="0" name=""/>
        <dsp:cNvSpPr/>
      </dsp:nvSpPr>
      <dsp:spPr>
        <a:xfrm>
          <a:off x="0" y="0"/>
          <a:ext cx="8938260" cy="19581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was split into train and test sets with proportion of 80% and 20% respectively.</a:t>
          </a:r>
        </a:p>
      </dsp:txBody>
      <dsp:txXfrm>
        <a:off x="57351" y="57351"/>
        <a:ext cx="6914408" cy="1843400"/>
      </dsp:txXfrm>
    </dsp:sp>
    <dsp:sp modelId="{882C9D1F-D6F7-824A-8ACE-CF11EB5E1BF2}">
      <dsp:nvSpPr>
        <dsp:cNvPr id="0" name=""/>
        <dsp:cNvSpPr/>
      </dsp:nvSpPr>
      <dsp:spPr>
        <a:xfrm>
          <a:off x="1577340" y="2393235"/>
          <a:ext cx="8938260" cy="1958102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SVM, Classification Trees, KNN and Logistic regression models were tested. Hyperparameter tuning was done using </a:t>
          </a:r>
          <a:r>
            <a:rPr lang="en-US" sz="2300" kern="1200" dirty="0" err="1"/>
            <a:t>GridSearchCV</a:t>
          </a:r>
          <a:r>
            <a:rPr lang="en-US" sz="2300" kern="1200" dirty="0"/>
            <a:t> with 10-fold cross-validation to find the best parameter setting in each model.</a:t>
          </a:r>
        </a:p>
      </dsp:txBody>
      <dsp:txXfrm>
        <a:off x="1634691" y="2450586"/>
        <a:ext cx="5973451" cy="1843400"/>
      </dsp:txXfrm>
    </dsp:sp>
    <dsp:sp modelId="{6CCE8622-5305-994C-8E2B-37AD7C39C44A}">
      <dsp:nvSpPr>
        <dsp:cNvPr id="0" name=""/>
        <dsp:cNvSpPr/>
      </dsp:nvSpPr>
      <dsp:spPr>
        <a:xfrm>
          <a:off x="7665493" y="1539285"/>
          <a:ext cx="1272766" cy="12727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951865" y="1539285"/>
        <a:ext cx="700022" cy="957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C5A4-4AAD-7404-3E0E-DB57111D0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98C1D-9208-F91A-54A0-75ABE5493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EB4CF-308E-450B-ADFD-3C0FAECCC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9/30/23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751CA-D503-DDAE-8BC5-A342A079A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31A1-99BC-7674-3790-B407E69B5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3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CE1C6-D7EA-299E-B7D6-71E8B1B5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CD2E00-1A1E-9385-724D-7019A19CC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24DA4-C27C-590D-6FAF-2ED4E7402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982FA-D5EE-08E6-7070-804D9DEC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29A40-7475-1783-C135-CA3D08B7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5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72283C-6882-D1A7-8355-4DF03CAF5D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95A49-D54D-E53A-33C5-220F997C4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4028A-B807-48A6-C41B-EB23546E7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685C5-2907-95AA-BFAF-AA6DEC6DF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9E3AC-2A51-B75B-3A90-1EE12094C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89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B288D-589C-8B87-605C-B8B7210E5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C4B85-0805-BAD0-F573-F3323953B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DDFF9-E4C3-BEFA-C954-0F58B1A55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441F0-FA9B-69B7-379D-40D22E068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13E10-5D88-04C0-D687-5D06A026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61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9609-1BF5-3F9C-0708-20683D2AD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D6B98-A6C8-FDEB-0844-20C02BFAB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5D551-FD5B-858C-4108-67FDC619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51F52-8E95-9A86-3A0C-2EC4BBF29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5AC93-E2A6-B00C-98A6-ACB5F1FA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89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DC9F-B8D4-1D98-872C-EA267487F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96451-43B6-3CCA-F226-841931101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06D59-66BC-5816-894B-1A419B92D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D15E4-1749-D069-D603-F0C6D47C1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D1F7F-90C2-70A0-A719-E4044CEEA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2481B-264A-75C3-7F84-C994003F6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9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E3C3-2523-C1E6-C8A9-404CCACD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1C16F-2197-568A-4B49-0A79718F9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514A2-02FA-8528-CC38-0F65B52A6F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845464-27D1-24BB-3FBA-550B64397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F07B43-AE13-075F-BFE2-3E49B4AA33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AA4D7E-D67D-C306-97CF-CF56051C1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4E7AD6-62F6-0C60-D856-803B04B1C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ECEF52-49CA-31D6-1012-221CE2ADA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63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8B95-6825-72D0-441C-D6F87424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6AB9FB-89B1-F46E-5A2F-6B6851237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7D3322-B5DD-EDB3-EAA5-78F462B35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00EC1-DF2F-BC58-08DE-F5B487A56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41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530046-3A7A-B226-9B2D-454C59094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829A80-DBB0-A9AB-88A2-1FF55961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F2EE1-195B-1F24-99E0-8D9BD60C3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67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B0F86-14BF-6058-2B78-509B3AD1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DEB5-1D16-9D8D-0A5A-D3752A05A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FE3F35-05CF-94B2-7AC8-CCABD563D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5B723-37BE-95B8-5859-61EC3D4A2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2A826-F500-4517-6D48-6892DD8A3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5A6E-C64D-14BA-4637-A03659D9E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0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F2B2-95A8-DE47-5284-E55FE6DB1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E00B9-DC10-F068-B95E-40BF9E8C2E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9E9ED3-D705-7173-ADEC-E061BD641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8F4BA-112E-65BB-38B2-9D0F19A06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9/30/23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95B00-9DBD-F00B-818B-F541A9D4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97C3B-4C0D-C65B-E88A-8CB800B36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46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1FAFEB-D59F-9335-01C2-784C2DE16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31973-9F0C-EC19-A201-5A6F304D7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A698B-741A-DA5F-961C-9D851FE2C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3BD54-29B9-3D42-B178-776ED395AA85}" type="datetimeFigureOut">
              <a:rPr lang="en-US" smtClean="0"/>
              <a:pPr/>
              <a:t>9/30/23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76951-7C82-0CB2-7F58-0E2B1383B3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31BF3-9FAB-E0E2-1465-4681D4538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9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5F23-4772-3B2B-AB04-0AE45D49E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49" y="1204721"/>
            <a:ext cx="4114799" cy="144655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SpaceX Falcon 9 First Stage Landing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EC6DDC-D183-F1B2-C14B-A70156BB5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2691637"/>
            <a:ext cx="4114799" cy="3886143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Capstone Project IBM Data Scientist Certification</a:t>
            </a:r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endParaRPr lang="en-US" sz="2000" dirty="0"/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endParaRPr lang="en-US" sz="2000" dirty="0"/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Published by Muhammad Ilham </a:t>
            </a:r>
            <a:r>
              <a:rPr lang="en-US" sz="2000" dirty="0" err="1"/>
              <a:t>Rizadi</a:t>
            </a:r>
            <a:r>
              <a:rPr lang="en-US" sz="2000" dirty="0"/>
              <a:t>, 30 September 2023, UK</a:t>
            </a:r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endParaRPr lang="en-US" sz="2000" dirty="0"/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endParaRPr lang="en-US" sz="2000" dirty="0"/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endParaRPr lang="en-US" sz="2000" dirty="0"/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endParaRPr lang="en-US" sz="2000" dirty="0"/>
          </a:p>
          <a:p>
            <a:pPr indent="-228600">
              <a:lnSpc>
                <a:spcPct val="90000"/>
              </a:lnSpc>
              <a:buFont typeface="System Font Regular"/>
              <a:buChar char="–"/>
            </a:pPr>
            <a:endParaRPr lang="en-US" sz="200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5FF0CE2-32E9-4EBA-2C71-B63FA4B55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72"/>
          <a:stretch/>
        </p:blipFill>
        <p:spPr>
          <a:xfrm>
            <a:off x="5224242" y="10"/>
            <a:ext cx="696775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73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15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map with circles and dots&#10;&#10;Description automatically generated">
            <a:extLst>
              <a:ext uri="{FF2B5EF4-FFF2-40B4-BE49-F238E27FC236}">
                <a16:creationId xmlns:a16="http://schemas.microsoft.com/office/drawing/2014/main" id="{E3D5F2D5-ADAA-4908-161A-A75BC5BA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75" y="685800"/>
            <a:ext cx="3341688" cy="1844675"/>
          </a:xfrm>
          <a:prstGeom prst="rect">
            <a:avLst/>
          </a:prstGeom>
        </p:spPr>
      </p:pic>
      <p:pic>
        <p:nvPicPr>
          <p:cNvPr id="5" name="Content Placeholder 4" descr="A map with a path&#10;&#10;Description automatically generated">
            <a:extLst>
              <a:ext uri="{FF2B5EF4-FFF2-40B4-BE49-F238E27FC236}">
                <a16:creationId xmlns:a16="http://schemas.microsoft.com/office/drawing/2014/main" id="{1F5D23E3-F398-F286-1A26-3914BF11F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15238" y="685800"/>
            <a:ext cx="3938588" cy="1844675"/>
          </a:xfr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486F9B45-B118-EF73-B73A-F17EA74CF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75" y="2597150"/>
            <a:ext cx="7346950" cy="3575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EF7CB2-3974-11E2-FA57-CC5A747F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Result: Interactive Map with Folium</a:t>
            </a:r>
          </a:p>
        </p:txBody>
      </p:sp>
    </p:spTree>
    <p:extLst>
      <p:ext uri="{BB962C8B-B14F-4D97-AF65-F5344CB8AC3E}">
        <p14:creationId xmlns:p14="http://schemas.microsoft.com/office/powerpoint/2010/main" val="317451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7C277-CA5B-84A1-DE57-1C2E79149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Plotly Dash Dashboard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27E01B5-FB37-D6D7-336C-4A13FEEA2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251" y="941756"/>
            <a:ext cx="3703320" cy="2407157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6EF2D9D-2335-9380-B079-E11771AB3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572" y="941756"/>
            <a:ext cx="3703320" cy="240715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C0F0D5F-9346-B7D5-6C36-21945FBCF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251" y="3623267"/>
            <a:ext cx="3703320" cy="2407157"/>
          </a:xfrm>
          <a:prstGeom prst="rect">
            <a:avLst/>
          </a:prstGeom>
        </p:spPr>
      </p:pic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7D929F01-E059-BAA2-131C-DDF28D65B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32998" y="3623266"/>
            <a:ext cx="3703320" cy="240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8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DF639-617F-4504-8B9A-74898EF5B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n-US" sz="2800"/>
              <a:t>Results: Predictive Analytics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DF408252-20C5-40B7-519B-31BBD2221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962" y="633615"/>
            <a:ext cx="3238960" cy="2688336"/>
          </a:xfrm>
          <a:prstGeom prst="rect">
            <a:avLst/>
          </a:prstGeom>
        </p:spPr>
      </p:pic>
      <p:pic>
        <p:nvPicPr>
          <p:cNvPr id="9" name="Picture 8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73A88271-78AE-5320-332F-38F32E329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914" y="633780"/>
            <a:ext cx="3248352" cy="2688010"/>
          </a:xfrm>
          <a:prstGeom prst="rect">
            <a:avLst/>
          </a:prstGeom>
        </p:spPr>
      </p:pic>
      <p:pic>
        <p:nvPicPr>
          <p:cNvPr id="5" name="Content Placeholder 4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B1F2AFA9-8195-42F7-57CD-14D6CD81D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960" y="4091106"/>
            <a:ext cx="3203885" cy="2691264"/>
          </a:xfrm>
          <a:prstGeom prst="rect">
            <a:avLst/>
          </a:prstGeom>
        </p:spPr>
      </p:pic>
      <p:pic>
        <p:nvPicPr>
          <p:cNvPr id="11" name="Picture 10" descr="A diagram of a confused matrix&#10;&#10;Description automatically generated with medium confidence">
            <a:extLst>
              <a:ext uri="{FF2B5EF4-FFF2-40B4-BE49-F238E27FC236}">
                <a16:creationId xmlns:a16="http://schemas.microsoft.com/office/drawing/2014/main" id="{5B2C3954-3B1B-926D-2966-602BCA657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3373" y="4107510"/>
            <a:ext cx="3248352" cy="2655527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1ADE2AA4-250C-A9A9-119E-FAEEDC506A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017090"/>
              </p:ext>
            </p:extLst>
          </p:nvPr>
        </p:nvGraphicFramePr>
        <p:xfrm>
          <a:off x="748048" y="2676616"/>
          <a:ext cx="3952740" cy="141449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976370">
                  <a:extLst>
                    <a:ext uri="{9D8B030D-6E8A-4147-A177-3AD203B41FA5}">
                      <a16:colId xmlns:a16="http://schemas.microsoft.com/office/drawing/2014/main" val="2231015441"/>
                    </a:ext>
                  </a:extLst>
                </a:gridCol>
                <a:gridCol w="1976370">
                  <a:extLst>
                    <a:ext uri="{9D8B030D-6E8A-4147-A177-3AD203B41FA5}">
                      <a16:colId xmlns:a16="http://schemas.microsoft.com/office/drawing/2014/main" val="934746280"/>
                    </a:ext>
                  </a:extLst>
                </a:gridCol>
              </a:tblGrid>
              <a:tr h="2828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691707"/>
                  </a:ext>
                </a:extLst>
              </a:tr>
              <a:tr h="2828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388042"/>
                  </a:ext>
                </a:extLst>
              </a:tr>
              <a:tr h="2828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768978"/>
                  </a:ext>
                </a:extLst>
              </a:tr>
              <a:tr h="2828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0.944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863310"/>
                  </a:ext>
                </a:extLst>
              </a:tr>
              <a:tr h="2828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7192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57AB42-4842-87A9-5845-9DF063C4CE24}"/>
              </a:ext>
            </a:extLst>
          </p:cNvPr>
          <p:cNvSpPr txBox="1"/>
          <p:nvPr/>
        </p:nvSpPr>
        <p:spPr>
          <a:xfrm>
            <a:off x="5782614" y="231037"/>
            <a:ext cx="24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6F2231-E499-F5D1-9557-449B70F7A9BF}"/>
              </a:ext>
            </a:extLst>
          </p:cNvPr>
          <p:cNvSpPr txBox="1"/>
          <p:nvPr/>
        </p:nvSpPr>
        <p:spPr>
          <a:xfrm>
            <a:off x="9863071" y="228941"/>
            <a:ext cx="172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6C8AB6-8FE6-AAFA-47B4-6ACCB4E90AC6}"/>
              </a:ext>
            </a:extLst>
          </p:cNvPr>
          <p:cNvSpPr txBox="1"/>
          <p:nvPr/>
        </p:nvSpPr>
        <p:spPr>
          <a:xfrm>
            <a:off x="6130344" y="3738178"/>
            <a:ext cx="172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93AE47-267E-0E22-F29B-2F2F8F6D2FA9}"/>
              </a:ext>
            </a:extLst>
          </p:cNvPr>
          <p:cNvSpPr txBox="1"/>
          <p:nvPr/>
        </p:nvSpPr>
        <p:spPr>
          <a:xfrm>
            <a:off x="9800400" y="3738178"/>
            <a:ext cx="172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KNN</a:t>
            </a:r>
          </a:p>
        </p:txBody>
      </p:sp>
    </p:spTree>
    <p:extLst>
      <p:ext uri="{BB962C8B-B14F-4D97-AF65-F5344CB8AC3E}">
        <p14:creationId xmlns:p14="http://schemas.microsoft.com/office/powerpoint/2010/main" val="4152177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7F3C9-3B43-F0AE-3CCC-1C3AAC0CA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1E89C-56CF-FFAB-3D49-505057F97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783" y="1412489"/>
            <a:ext cx="3427356" cy="43638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dirty="0"/>
              <a:t>Insights from EDA:</a:t>
            </a:r>
          </a:p>
          <a:p>
            <a:pPr lvl="1"/>
            <a:r>
              <a:rPr lang="en-US" sz="1400" dirty="0"/>
              <a:t>Success rate on first stage landing is increasing throughout the year and the amount of payload is also increasing.</a:t>
            </a:r>
          </a:p>
          <a:p>
            <a:pPr lvl="1"/>
            <a:r>
              <a:rPr lang="en-US" sz="1400" dirty="0"/>
              <a:t>CCAS SLC-40 has hosted the most rocket launches. However, the highest proportion of success rate in first-stage landing is located in KSC LC 39A</a:t>
            </a:r>
          </a:p>
          <a:p>
            <a:pPr lvl="1"/>
            <a:r>
              <a:rPr lang="en-US" sz="1400" dirty="0"/>
              <a:t>ES-L1, GEO, HEO and SSO Orbit Type have all of their first stage landed successfully with a rate of 100%.</a:t>
            </a:r>
          </a:p>
          <a:p>
            <a:pPr lvl="1"/>
            <a:r>
              <a:rPr lang="en-US" sz="1400" dirty="0"/>
              <a:t>There seems no relationship between increasing payload and the success rate of the first stage landing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marL="0"/>
            <a:endParaRPr lang="en-US" sz="1400" dirty="0"/>
          </a:p>
          <a:p>
            <a:pPr marL="0"/>
            <a:endParaRPr lang="en-US" sz="1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9F8E08-3D3C-2B25-A21A-19DD815A760D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Model Selection:</a:t>
            </a:r>
          </a:p>
          <a:p>
            <a:pPr marL="0" indent="0">
              <a:buNone/>
            </a:pPr>
            <a:r>
              <a:rPr lang="en-US" sz="1400" dirty="0"/>
              <a:t>Decision Trees have the highest accuracy on predicting first-stage landing with an accuracy of 0.944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marL="0"/>
            <a:endParaRPr lang="en-US" sz="1400" dirty="0"/>
          </a:p>
          <a:p>
            <a:pPr marL="0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8994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822E1-6CF8-F1DE-3298-390433D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Executive Summary</a:t>
            </a:r>
          </a:p>
        </p:txBody>
      </p:sp>
      <p:pic>
        <p:nvPicPr>
          <p:cNvPr id="5" name="Picture 4" descr="Rocket launch">
            <a:extLst>
              <a:ext uri="{FF2B5EF4-FFF2-40B4-BE49-F238E27FC236}">
                <a16:creationId xmlns:a16="http://schemas.microsoft.com/office/drawing/2014/main" id="{1A82678B-C9D3-F0C1-5B34-A6B348718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24" r="11238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BD34E-6034-2CAF-C2F6-25B9E4912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pPr algn="just"/>
            <a:r>
              <a:rPr lang="en-US" sz="1900" dirty="0"/>
              <a:t>Predicting rocket first-stage landing has been deemed effective in estimating the future rocket launch budget where if a first-stage can be reused, it will reduce the launch cost significantly. This work tries to do an Exploratory Data Analysis (EDA) of the historical Falcon 9 rocket launches to find insights and trends that affect the success of first-stage landing. Furthermore, several prediction models has been made to predict the success of first-stage landing in the future. It was found that decision tree classifier perform best amongst other models.</a:t>
            </a:r>
          </a:p>
        </p:txBody>
      </p:sp>
    </p:spTree>
    <p:extLst>
      <p:ext uri="{BB962C8B-B14F-4D97-AF65-F5344CB8AC3E}">
        <p14:creationId xmlns:p14="http://schemas.microsoft.com/office/powerpoint/2010/main" val="164328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C2AC4-1D01-A8D6-4FAB-EA0370BF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 dirty="0"/>
              <a:t>Introduction</a:t>
            </a:r>
          </a:p>
        </p:txBody>
      </p:sp>
      <p:pic>
        <p:nvPicPr>
          <p:cNvPr id="5" name="Picture 4" descr="A satellite dish in the night sky&#10;&#10;Description automatically generated">
            <a:extLst>
              <a:ext uri="{FF2B5EF4-FFF2-40B4-BE49-F238E27FC236}">
                <a16:creationId xmlns:a16="http://schemas.microsoft.com/office/drawing/2014/main" id="{DA1FB94C-43BF-4E70-FA63-85A7FA335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8" r="5146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3691-25AD-549B-6B6B-4634839C8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SpaceX advertises Falcon 9 rocket launches on its website with a cost of 62 million dollars; other providers cost upward of 165 million dollars each, much of the savings is because SpaceX can reuse the first stage. </a:t>
            </a:r>
          </a:p>
          <a:p>
            <a:pPr marL="0" indent="0" algn="just">
              <a:buNone/>
            </a:pPr>
            <a:r>
              <a:rPr lang="en-US" sz="2000" dirty="0"/>
              <a:t>Therefore, if we can determine if the first stage will land, we can determine the cost of a launch. This information can be used if an alternate company wants to bid against SpaceX for a rocket launch.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4617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A90C6-3DB5-DD2E-730C-4A2F6246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Objectives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71C962A-5161-907C-8AB8-0A7745105A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070049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6059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5D765-378D-19EA-569D-54B1A845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Methodology: Data Collection and Data Wrangling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9F506C18-62E7-A468-12E2-7608636B57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464633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252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AF319-2EBF-5AA7-B12B-8B1286CD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Methodology: EDA and Interactive Visualization Dashboard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22F5E3-01B8-5405-3A63-5206112E98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00801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6493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2813B6-6BFC-5EF2-7DF9-3422875879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28524-4E2F-89A5-BE8A-98791FDF5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Methodology: Predictive Analytics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EFE52DB-F20E-105A-F37D-E76C4D6775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29565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9531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6076A268-D0F4-76FE-D57F-249E6C84A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3" y="1844675"/>
            <a:ext cx="4554538" cy="2297113"/>
          </a:xfrm>
          <a:prstGeom prst="rect">
            <a:avLst/>
          </a:prstGeom>
        </p:spPr>
      </p:pic>
      <p:pic>
        <p:nvPicPr>
          <p:cNvPr id="11" name="Picture 10" descr="A graph showing the growth of a graph&#10;&#10;Description automatically generated">
            <a:extLst>
              <a:ext uri="{FF2B5EF4-FFF2-40B4-BE49-F238E27FC236}">
                <a16:creationId xmlns:a16="http://schemas.microsoft.com/office/drawing/2014/main" id="{98789654-7B65-5C3F-32E9-B4454D2BA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988" y="1844675"/>
            <a:ext cx="2882900" cy="2297113"/>
          </a:xfrm>
          <a:prstGeom prst="rect">
            <a:avLst/>
          </a:prstGeom>
        </p:spPr>
      </p:pic>
      <p:pic>
        <p:nvPicPr>
          <p:cNvPr id="5" name="Content Placeholder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9ED93468-5BC1-31FF-DAD5-3B7EF9873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442325" y="1844675"/>
            <a:ext cx="2882900" cy="2297113"/>
          </a:xfrm>
        </p:spPr>
      </p:pic>
      <p:pic>
        <p:nvPicPr>
          <p:cNvPr id="7" name="Picture 6" descr="A graph of flight number&#10;&#10;Description automatically generated">
            <a:extLst>
              <a:ext uri="{FF2B5EF4-FFF2-40B4-BE49-F238E27FC236}">
                <a16:creationId xmlns:a16="http://schemas.microsoft.com/office/drawing/2014/main" id="{696EA0CF-9F7A-295C-DFDB-8F3098C1F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459287"/>
            <a:ext cx="10463213" cy="2081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55247-E60A-00DB-D67A-D362E6C75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: EDA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929854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E6470-4CBB-47C1-AEFC-1F0F61560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68" y="4741948"/>
            <a:ext cx="682952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Results: EDA with SQL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134BF03-9956-0AC0-C0C8-351EF80C5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36" y="918771"/>
            <a:ext cx="3797570" cy="816477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AC799E4-54BA-0D6B-442E-F932E1FA9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634" y="2651073"/>
            <a:ext cx="3794760" cy="155585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86C8729-47D9-22B0-F006-360C81AB0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549" y="1424284"/>
            <a:ext cx="3793472" cy="1906219"/>
          </a:xfrm>
          <a:prstGeom prst="rect">
            <a:avLst/>
          </a:prstGeom>
        </p:spPr>
      </p:pic>
      <p:pic>
        <p:nvPicPr>
          <p:cNvPr id="7" name="Picture 6" descr="A screenshot of a chat&#10;&#10;Description automatically generated">
            <a:extLst>
              <a:ext uri="{FF2B5EF4-FFF2-40B4-BE49-F238E27FC236}">
                <a16:creationId xmlns:a16="http://schemas.microsoft.com/office/drawing/2014/main" id="{2DFEBBFE-A505-94DA-BE21-3C2FD095C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176" y="1541837"/>
            <a:ext cx="3797984" cy="167111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297B25D-93E9-7202-3664-CD9C6AEEB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34" y="4994981"/>
            <a:ext cx="3794760" cy="107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96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</TotalTime>
  <Words>534</Words>
  <Application>Microsoft Macintosh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System Font Regular</vt:lpstr>
      <vt:lpstr>Office Theme</vt:lpstr>
      <vt:lpstr>SpaceX Falcon 9 First Stage Landing Prediction</vt:lpstr>
      <vt:lpstr>Executive Summary</vt:lpstr>
      <vt:lpstr>Introduction</vt:lpstr>
      <vt:lpstr>Objectives</vt:lpstr>
      <vt:lpstr>Methodology: Data Collection and Data Wrangling</vt:lpstr>
      <vt:lpstr>Methodology: EDA and Interactive Visualization Dashboard</vt:lpstr>
      <vt:lpstr>Methodology: Predictive Analytics</vt:lpstr>
      <vt:lpstr>Results : EDA Visualization</vt:lpstr>
      <vt:lpstr>Results: EDA with SQL</vt:lpstr>
      <vt:lpstr>Result: Interactive Map with Folium</vt:lpstr>
      <vt:lpstr>Plotly Dash Dashboard</vt:lpstr>
      <vt:lpstr>Results: Predictive Analytics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SpaceX Falcon 9 First Stage Landing Prediction</dc:title>
  <dc:creator>Rizaldi, Muhammad Ilham</dc:creator>
  <cp:lastModifiedBy>Rizaldi, Muhammad Ilham</cp:lastModifiedBy>
  <cp:revision>6</cp:revision>
  <dcterms:created xsi:type="dcterms:W3CDTF">2023-09-30T09:24:26Z</dcterms:created>
  <dcterms:modified xsi:type="dcterms:W3CDTF">2023-09-30T15:18:30Z</dcterms:modified>
</cp:coreProperties>
</file>